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60" r:id="rId5"/>
    <p:sldId id="261" r:id="rId6"/>
    <p:sldId id="265" r:id="rId7"/>
    <p:sldId id="268" r:id="rId8"/>
    <p:sldId id="266" r:id="rId9"/>
    <p:sldId id="267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reto, Claudia" initials="SC" lastIdx="1" clrIdx="0">
    <p:extLst>
      <p:ext uri="{19B8F6BF-5375-455C-9EA6-DF929625EA0E}">
        <p15:presenceInfo xmlns:p15="http://schemas.microsoft.com/office/powerpoint/2012/main" userId="c59c38bb-c1ca-4def-a600-9815a13397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/>
    <p:restoredTop sz="95332" autoAdjust="0"/>
  </p:normalViewPr>
  <p:slideViewPr>
    <p:cSldViewPr snapToGrid="0" snapToObjects="1">
      <p:cViewPr>
        <p:scale>
          <a:sx n="75" d="100"/>
          <a:sy n="75" d="100"/>
        </p:scale>
        <p:origin x="81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974-4640-B5B3-79BA344B41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974-4640-B5B3-79BA344B41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974-4640-B5B3-79BA344B41C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974-4640-B5B3-79BA344B41C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974-4640-B5B3-79BA344B4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3"/>
                <c:pt idx="0">
                  <c:v>Cities</c:v>
                </c:pt>
                <c:pt idx="1">
                  <c:v>Towns and suburbs </c:v>
                </c:pt>
                <c:pt idx="2">
                  <c:v>Rural areas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41</c:v>
                </c:pt>
                <c:pt idx="1">
                  <c:v>31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7-3543-9775-36F89D2E068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Foglio1!$G$3</c:f>
              <c:strCache>
                <c:ptCount val="1"/>
                <c:pt idx="0">
                  <c:v>1st generation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Foglio1!$F$4:$F$12</c:f>
              <c:strCache>
                <c:ptCount val="9"/>
                <c:pt idx="0">
                  <c:v>Syria</c:v>
                </c:pt>
                <c:pt idx="1">
                  <c:v>Poland</c:v>
                </c:pt>
                <c:pt idx="2">
                  <c:v>India</c:v>
                </c:pt>
                <c:pt idx="3">
                  <c:v>Eritrea</c:v>
                </c:pt>
                <c:pt idx="4">
                  <c:v>Former Soviet Union </c:v>
                </c:pt>
                <c:pt idx="5">
                  <c:v>Ethipia</c:v>
                </c:pt>
                <c:pt idx="6">
                  <c:v>Iraq</c:v>
                </c:pt>
                <c:pt idx="7">
                  <c:v>Morocco</c:v>
                </c:pt>
                <c:pt idx="8">
                  <c:v>Turkey </c:v>
                </c:pt>
              </c:strCache>
            </c:strRef>
          </c:cat>
          <c:val>
            <c:numRef>
              <c:f>Foglio1!$G$4:$G$12</c:f>
              <c:numCache>
                <c:formatCode>General</c:formatCode>
                <c:ptCount val="9"/>
                <c:pt idx="0">
                  <c:v>27.5</c:v>
                </c:pt>
                <c:pt idx="1">
                  <c:v>6.2</c:v>
                </c:pt>
                <c:pt idx="2">
                  <c:v>3.6</c:v>
                </c:pt>
                <c:pt idx="3">
                  <c:v>3.1</c:v>
                </c:pt>
                <c:pt idx="4">
                  <c:v>3</c:v>
                </c:pt>
                <c:pt idx="5">
                  <c:v>2.8</c:v>
                </c:pt>
                <c:pt idx="6">
                  <c:v>2.2999999999999998</c:v>
                </c:pt>
                <c:pt idx="8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2-214C-BDEC-1BE4BA300092}"/>
            </c:ext>
          </c:extLst>
        </c:ser>
        <c:ser>
          <c:idx val="1"/>
          <c:order val="1"/>
          <c:tx>
            <c:strRef>
              <c:f>Foglio1!$H$3</c:f>
              <c:strCache>
                <c:ptCount val="1"/>
                <c:pt idx="0">
                  <c:v>2nd generation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Foglio1!$F$4:$F$12</c:f>
              <c:strCache>
                <c:ptCount val="9"/>
                <c:pt idx="0">
                  <c:v>Syria</c:v>
                </c:pt>
                <c:pt idx="1">
                  <c:v>Poland</c:v>
                </c:pt>
                <c:pt idx="2">
                  <c:v>India</c:v>
                </c:pt>
                <c:pt idx="3">
                  <c:v>Eritrea</c:v>
                </c:pt>
                <c:pt idx="4">
                  <c:v>Former Soviet Union </c:v>
                </c:pt>
                <c:pt idx="5">
                  <c:v>Ethipia</c:v>
                </c:pt>
                <c:pt idx="6">
                  <c:v>Iraq</c:v>
                </c:pt>
                <c:pt idx="7">
                  <c:v>Morocco</c:v>
                </c:pt>
                <c:pt idx="8">
                  <c:v>Turkey </c:v>
                </c:pt>
              </c:strCache>
            </c:strRef>
          </c:cat>
          <c:val>
            <c:numRef>
              <c:f>Foglio1!$H$4:$H$12</c:f>
              <c:numCache>
                <c:formatCode>General</c:formatCode>
                <c:ptCount val="9"/>
                <c:pt idx="0">
                  <c:v>1.6</c:v>
                </c:pt>
                <c:pt idx="1">
                  <c:v>2.6</c:v>
                </c:pt>
                <c:pt idx="2">
                  <c:v>0.5</c:v>
                </c:pt>
                <c:pt idx="3">
                  <c:v>0.4</c:v>
                </c:pt>
                <c:pt idx="4">
                  <c:v>1.4</c:v>
                </c:pt>
                <c:pt idx="5">
                  <c:v>0.4</c:v>
                </c:pt>
                <c:pt idx="6">
                  <c:v>1</c:v>
                </c:pt>
                <c:pt idx="7">
                  <c:v>5.2</c:v>
                </c:pt>
                <c:pt idx="8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2-214C-BDEC-1BE4BA300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4207264"/>
        <c:axId val="1373689344"/>
      </c:barChart>
      <c:catAx>
        <c:axId val="137420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73689344"/>
        <c:crosses val="autoZero"/>
        <c:auto val="1"/>
        <c:lblAlgn val="ctr"/>
        <c:lblOffset val="100"/>
        <c:noMultiLvlLbl val="0"/>
      </c:catAx>
      <c:valAx>
        <c:axId val="137368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7420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79319114400986"/>
          <c:y val="0.17234180491269743"/>
          <c:w val="0.37409752679332381"/>
          <c:h val="5.6444337226477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3E7F-4052-3E49-83D6-9A213D540762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10E26-C53A-B841-8B85-65810A73911C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17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0E26-C53A-B841-8B85-65810A7391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39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0E26-C53A-B841-8B85-65810A7391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52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0E26-C53A-B841-8B85-65810A7391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80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0E26-C53A-B841-8B85-65810A7391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62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0E26-C53A-B841-8B85-65810A7391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791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0E26-C53A-B841-8B85-65810A7391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50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0E26-C53A-B841-8B85-65810A7391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61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0E26-C53A-B841-8B85-65810A7391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01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it-IT" dirty="0">
                <a:effectLst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0E26-C53A-B841-8B85-65810A7391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62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0E26-C53A-B841-8B85-65810A73911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41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13" Type="http://schemas.openxmlformats.org/officeDocument/2006/relationships/image" Target="../media/image19.tiff"/><Relationship Id="rId18" Type="http://schemas.openxmlformats.org/officeDocument/2006/relationships/image" Target="../media/image24.tiff"/><Relationship Id="rId3" Type="http://schemas.openxmlformats.org/officeDocument/2006/relationships/image" Target="../media/image9.tiff"/><Relationship Id="rId21" Type="http://schemas.openxmlformats.org/officeDocument/2006/relationships/image" Target="../media/image27.jpeg"/><Relationship Id="rId7" Type="http://schemas.openxmlformats.org/officeDocument/2006/relationships/image" Target="../media/image13.tiff"/><Relationship Id="rId12" Type="http://schemas.openxmlformats.org/officeDocument/2006/relationships/image" Target="../media/image18.tiff"/><Relationship Id="rId17" Type="http://schemas.openxmlformats.org/officeDocument/2006/relationships/image" Target="../media/image23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tiff"/><Relationship Id="rId20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11" Type="http://schemas.openxmlformats.org/officeDocument/2006/relationships/image" Target="../media/image17.tiff"/><Relationship Id="rId24" Type="http://schemas.openxmlformats.org/officeDocument/2006/relationships/image" Target="../media/image8.png"/><Relationship Id="rId5" Type="http://schemas.openxmlformats.org/officeDocument/2006/relationships/image" Target="../media/image11.tiff"/><Relationship Id="rId15" Type="http://schemas.openxmlformats.org/officeDocument/2006/relationships/image" Target="../media/image21.tiff"/><Relationship Id="rId23" Type="http://schemas.openxmlformats.org/officeDocument/2006/relationships/image" Target="../media/image7.png"/><Relationship Id="rId10" Type="http://schemas.openxmlformats.org/officeDocument/2006/relationships/image" Target="../media/image16.tiff"/><Relationship Id="rId19" Type="http://schemas.openxmlformats.org/officeDocument/2006/relationships/image" Target="../media/image25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Relationship Id="rId14" Type="http://schemas.openxmlformats.org/officeDocument/2006/relationships/image" Target="../media/image20.tiff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9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B7281-3A42-8441-BB98-493B78C7D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5400" dirty="0"/>
              <a:t>Food experiences of Syrian immigrants in the Netherlands</a:t>
            </a:r>
            <a:r>
              <a:rPr lang="it-IT" sz="5400" dirty="0"/>
              <a:t/>
            </a:r>
            <a:br>
              <a:rPr lang="it-IT" sz="5400" dirty="0"/>
            </a:br>
            <a:endParaRPr lang="it-IT" sz="5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AB9F13-9030-5C4D-9D69-9E11105B7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exploratory study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10403840" y="0"/>
            <a:ext cx="1788161" cy="2648608"/>
            <a:chOff x="10403840" y="0"/>
            <a:chExt cx="1788161" cy="2648608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72800" y="0"/>
              <a:ext cx="1219200" cy="121920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3841" y="1447800"/>
              <a:ext cx="1788160" cy="1200808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3840" y="939800"/>
              <a:ext cx="1788160" cy="50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784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E2F4B-3F2E-4D4B-A636-BFFED52D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06747"/>
            <a:ext cx="9404723" cy="952719"/>
          </a:xfrm>
        </p:spPr>
        <p:txBody>
          <a:bodyPr/>
          <a:lstStyle/>
          <a:p>
            <a:r>
              <a:rPr lang="en-CA" dirty="0"/>
              <a:t>Further researches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9A75E-1FF9-DD4E-B729-13AEC7289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13" y="2031311"/>
            <a:ext cx="9192156" cy="2141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dirty="0"/>
              <a:t>Syrians eating patterns</a:t>
            </a:r>
          </a:p>
          <a:p>
            <a:pPr marL="0" indent="0">
              <a:lnSpc>
                <a:spcPct val="150000"/>
              </a:lnSpc>
              <a:buNone/>
            </a:pPr>
            <a:endParaRPr lang="en-IE" dirty="0"/>
          </a:p>
          <a:p>
            <a:pPr>
              <a:lnSpc>
                <a:spcPct val="150000"/>
              </a:lnSpc>
            </a:pPr>
            <a:r>
              <a:rPr lang="en-IE" dirty="0"/>
              <a:t>Impact of the urbanized food environment on their dietary patterns </a:t>
            </a:r>
          </a:p>
          <a:p>
            <a:pPr>
              <a:lnSpc>
                <a:spcPct val="150000"/>
              </a:lnSpc>
            </a:pPr>
            <a:endParaRPr lang="en-IE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87E83A-9C5A-B64A-815C-8C1EBC958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602" y="4390950"/>
            <a:ext cx="1994357" cy="993850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BBD726E-A42F-8F41-8344-A7201BF6004B}"/>
              </a:ext>
            </a:extLst>
          </p:cNvPr>
          <p:cNvSpPr txBox="1">
            <a:spLocks/>
          </p:cNvSpPr>
          <p:nvPr/>
        </p:nvSpPr>
        <p:spPr>
          <a:xfrm>
            <a:off x="532513" y="4172786"/>
            <a:ext cx="7126289" cy="191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IE" dirty="0"/>
              <a:t>Interaction between Syrians food habits and Dutch food environment</a:t>
            </a:r>
          </a:p>
          <a:p>
            <a:pPr marL="0" indent="0">
              <a:lnSpc>
                <a:spcPct val="150000"/>
              </a:lnSpc>
              <a:buNone/>
            </a:pPr>
            <a:endParaRPr lang="en-IE" dirty="0"/>
          </a:p>
          <a:p>
            <a:pPr marL="0" indent="0">
              <a:lnSpc>
                <a:spcPct val="150000"/>
              </a:lnSpc>
              <a:buNone/>
            </a:pPr>
            <a:endParaRPr lang="en-IE" dirty="0"/>
          </a:p>
        </p:txBody>
      </p:sp>
      <p:grpSp>
        <p:nvGrpSpPr>
          <p:cNvPr id="6" name="Groep 5"/>
          <p:cNvGrpSpPr/>
          <p:nvPr/>
        </p:nvGrpSpPr>
        <p:grpSpPr>
          <a:xfrm>
            <a:off x="10403840" y="0"/>
            <a:ext cx="1788161" cy="2648608"/>
            <a:chOff x="10403840" y="0"/>
            <a:chExt cx="1788161" cy="2648608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72800" y="0"/>
              <a:ext cx="1219200" cy="1219200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3841" y="1447800"/>
              <a:ext cx="1788160" cy="1200808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03840" y="939800"/>
              <a:ext cx="1788160" cy="50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55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733F3-AF60-1242-AAB8-E0F79D1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11" y="2582857"/>
            <a:ext cx="8324894" cy="1400530"/>
          </a:xfrm>
          <a:scene3d>
            <a:camera prst="perspectiveFront"/>
            <a:lightRig rig="threePt" dir="t"/>
          </a:scene3d>
        </p:spPr>
        <p:txBody>
          <a:bodyPr/>
          <a:lstStyle/>
          <a:p>
            <a:r>
              <a:rPr lang="en-CA" sz="4800" dirty="0"/>
              <a:t>Thank</a:t>
            </a:r>
            <a:r>
              <a:rPr lang="en-CA" sz="4400" dirty="0"/>
              <a:t> you for your attention!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748758-60E9-9B40-A8B5-FBF17835930F}"/>
              </a:ext>
            </a:extLst>
          </p:cNvPr>
          <p:cNvSpPr txBox="1"/>
          <p:nvPr/>
        </p:nvSpPr>
        <p:spPr>
          <a:xfrm>
            <a:off x="9865097" y="5551533"/>
            <a:ext cx="232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+mj-lt"/>
              </a:rPr>
              <a:t>Claudia Segreto</a:t>
            </a:r>
            <a:r>
              <a:rPr lang="en-AU" sz="1400">
                <a:latin typeface="+mj-lt"/>
              </a:rPr>
              <a:t>, MSc</a:t>
            </a:r>
            <a:endParaRPr lang="en-AU" sz="1400" dirty="0">
              <a:latin typeface="+mj-lt"/>
            </a:endParaRPr>
          </a:p>
          <a:p>
            <a:r>
              <a:rPr lang="en-AU" sz="1400" dirty="0">
                <a:latin typeface="+mj-lt"/>
              </a:rPr>
              <a:t>c.segreto@aeres.nl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10403840" y="0"/>
            <a:ext cx="1788161" cy="2648608"/>
            <a:chOff x="10403840" y="0"/>
            <a:chExt cx="1788161" cy="2648608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72800" y="0"/>
              <a:ext cx="1219200" cy="12192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3841" y="1447800"/>
              <a:ext cx="1788160" cy="1200808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3840" y="939800"/>
              <a:ext cx="1788160" cy="50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19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DA6A1F9-30A8-3D45-A1BF-A02AE4125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931683"/>
              </p:ext>
            </p:extLst>
          </p:nvPr>
        </p:nvGraphicFramePr>
        <p:xfrm>
          <a:off x="2032000" y="116960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A06DE1B8-0A5A-3843-84E7-BA612507A4B3}"/>
              </a:ext>
            </a:extLst>
          </p:cNvPr>
          <p:cNvSpPr/>
          <p:nvPr/>
        </p:nvSpPr>
        <p:spPr>
          <a:xfrm>
            <a:off x="1001484" y="484519"/>
            <a:ext cx="9158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baseline="0">
                <a:solidFill>
                  <a:srgbClr val="EBEBEB"/>
                </a:solidFill>
                <a:latin typeface="+mj-lt"/>
                <a:ea typeface="+mn-ea"/>
                <a:cs typeface="+mn-cs"/>
              </a:defRPr>
            </a:pPr>
            <a:r>
              <a:rPr lang="en-US" dirty="0">
                <a:solidFill>
                  <a:srgbClr val="EBEBEB"/>
                </a:solidFill>
              </a:rPr>
              <a:t>Percentage of UE population living in urban areas 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10403840" y="0"/>
            <a:ext cx="1788161" cy="2648608"/>
            <a:chOff x="10403840" y="0"/>
            <a:chExt cx="1788161" cy="2648608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72800" y="0"/>
              <a:ext cx="1219200" cy="12192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3841" y="1447800"/>
              <a:ext cx="1788160" cy="1200808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03840" y="939800"/>
              <a:ext cx="1788160" cy="50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69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>
            <a:extLst>
              <a:ext uri="{FF2B5EF4-FFF2-40B4-BE49-F238E27FC236}">
                <a16:creationId xmlns:a16="http://schemas.microsoft.com/office/drawing/2014/main" id="{18718F5B-05C0-0E4E-9C85-6714892B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4" y="447880"/>
            <a:ext cx="9158246" cy="766482"/>
          </a:xfrm>
        </p:spPr>
        <p:txBody>
          <a:bodyPr/>
          <a:lstStyle/>
          <a:p>
            <a:r>
              <a:rPr lang="en-AU" sz="2400" dirty="0"/>
              <a:t>Ten fastest growing population groups in the NL with migrant background 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A06FFD0B-3578-7349-9B70-AFFB8076F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614660"/>
              </p:ext>
            </p:extLst>
          </p:nvPr>
        </p:nvGraphicFramePr>
        <p:xfrm>
          <a:off x="696684" y="1557314"/>
          <a:ext cx="9608457" cy="506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A08791EE-EA73-9549-9732-DC7D883CC669}"/>
              </a:ext>
            </a:extLst>
          </p:cNvPr>
          <p:cNvSpPr/>
          <p:nvPr/>
        </p:nvSpPr>
        <p:spPr>
          <a:xfrm>
            <a:off x="8925712" y="6434541"/>
            <a:ext cx="1143216" cy="18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x1000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4093820-0099-C544-9925-6C752C5D4F4A}"/>
              </a:ext>
            </a:extLst>
          </p:cNvPr>
          <p:cNvSpPr/>
          <p:nvPr/>
        </p:nvSpPr>
        <p:spPr>
          <a:xfrm>
            <a:off x="10631958" y="6253468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i="1" dirty="0"/>
              <a:t>(CBS, 2017) </a:t>
            </a:r>
            <a:endParaRPr lang="it-IT" i="1" dirty="0"/>
          </a:p>
        </p:txBody>
      </p:sp>
      <p:grpSp>
        <p:nvGrpSpPr>
          <p:cNvPr id="6" name="Groep 5"/>
          <p:cNvGrpSpPr/>
          <p:nvPr/>
        </p:nvGrpSpPr>
        <p:grpSpPr>
          <a:xfrm>
            <a:off x="10403840" y="0"/>
            <a:ext cx="1788161" cy="2648608"/>
            <a:chOff x="10403840" y="0"/>
            <a:chExt cx="1788161" cy="2648608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72800" y="0"/>
              <a:ext cx="1219200" cy="121920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3841" y="1447800"/>
              <a:ext cx="1788160" cy="1200808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03840" y="939800"/>
              <a:ext cx="1788160" cy="50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45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84A8BE-E085-FB48-B147-C6ACC4BD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99" y="583773"/>
            <a:ext cx="4856060" cy="849292"/>
          </a:xfrm>
        </p:spPr>
        <p:txBody>
          <a:bodyPr/>
          <a:lstStyle/>
          <a:p>
            <a:r>
              <a:rPr lang="en-GB" sz="2800" dirty="0"/>
              <a:t>Dietary acculturation 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03D91AF5-60CA-D14D-B194-34A247D9B260}"/>
              </a:ext>
            </a:extLst>
          </p:cNvPr>
          <p:cNvGrpSpPr/>
          <p:nvPr/>
        </p:nvGrpSpPr>
        <p:grpSpPr>
          <a:xfrm>
            <a:off x="1545257" y="1603785"/>
            <a:ext cx="6933159" cy="4187647"/>
            <a:chOff x="1154607" y="1275721"/>
            <a:chExt cx="9450108" cy="4948559"/>
          </a:xfrm>
          <a:solidFill>
            <a:schemeClr val="tx1">
              <a:alpha val="5000"/>
            </a:schemeClr>
          </a:solidFill>
          <a:scene3d>
            <a:camera prst="perspectiveFront" fov="0">
              <a:rot lat="300000" lon="21299997" rev="0"/>
            </a:camera>
            <a:lightRig rig="threePt" dir="t"/>
          </a:scene3d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2986C269-9BBC-2842-9442-76753DD31D8E}"/>
                </a:ext>
              </a:extLst>
            </p:cNvPr>
            <p:cNvGrpSpPr/>
            <p:nvPr/>
          </p:nvGrpSpPr>
          <p:grpSpPr>
            <a:xfrm>
              <a:off x="1154607" y="1275721"/>
              <a:ext cx="9450108" cy="4948559"/>
              <a:chOff x="1183635" y="1498097"/>
              <a:chExt cx="9450108" cy="4948559"/>
            </a:xfrm>
            <a:grpFill/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0D093E99-A881-BD44-8193-EC3DFF9D8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1297" y="3999953"/>
                <a:ext cx="2150735" cy="2150735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41000"/>
                  </a:schemeClr>
                </a:solidFill>
              </a:ln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99B7DCAE-7EAD-7847-93A5-CB3750E61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7116" y="1560181"/>
                <a:ext cx="2670903" cy="1585179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41000"/>
                  </a:schemeClr>
                </a:solidFill>
              </a:ln>
            </p:spPr>
          </p:pic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id="{3C40B8B7-DF75-804C-92FE-395C7957E6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5568" y="1604002"/>
                <a:ext cx="2448873" cy="1638193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41000"/>
                  </a:schemeClr>
                </a:solidFill>
              </a:ln>
            </p:spPr>
          </p:pic>
          <p:grpSp>
            <p:nvGrpSpPr>
              <p:cNvPr id="24" name="Gruppo 23">
                <a:extLst>
                  <a:ext uri="{FF2B5EF4-FFF2-40B4-BE49-F238E27FC236}">
                    <a16:creationId xmlns:a16="http://schemas.microsoft.com/office/drawing/2014/main" id="{242E025F-7DA8-3F43-92A1-136282E18CC7}"/>
                  </a:ext>
                </a:extLst>
              </p:cNvPr>
              <p:cNvGrpSpPr/>
              <p:nvPr/>
            </p:nvGrpSpPr>
            <p:grpSpPr>
              <a:xfrm>
                <a:off x="1526131" y="1498097"/>
                <a:ext cx="9030112" cy="4948559"/>
                <a:chOff x="596760" y="-277644"/>
                <a:chExt cx="11982219" cy="7247259"/>
              </a:xfrm>
              <a:grpFill/>
            </p:grpSpPr>
            <p:pic>
              <p:nvPicPr>
                <p:cNvPr id="5" name="Immagine 4">
                  <a:extLst>
                    <a:ext uri="{FF2B5EF4-FFF2-40B4-BE49-F238E27FC236}">
                      <a16:creationId xmlns:a16="http://schemas.microsoft.com/office/drawing/2014/main" id="{7AC02D42-F48C-B545-8C0B-FCAD06D492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56625" y="404185"/>
                  <a:ext cx="2617180" cy="1574639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6" name="Immagine 5">
                  <a:extLst>
                    <a:ext uri="{FF2B5EF4-FFF2-40B4-BE49-F238E27FC236}">
                      <a16:creationId xmlns:a16="http://schemas.microsoft.com/office/drawing/2014/main" id="{23A8C761-9180-F34C-9064-1222ADA691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26694" y="2058541"/>
                  <a:ext cx="1915387" cy="1748980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7" name="Immagine 6">
                  <a:extLst>
                    <a:ext uri="{FF2B5EF4-FFF2-40B4-BE49-F238E27FC236}">
                      <a16:creationId xmlns:a16="http://schemas.microsoft.com/office/drawing/2014/main" id="{60197435-E45D-0E4E-BA55-3B27458C0C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99709" y="4990542"/>
                  <a:ext cx="2906298" cy="1934009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8" name="Immagine 7">
                  <a:extLst>
                    <a:ext uri="{FF2B5EF4-FFF2-40B4-BE49-F238E27FC236}">
                      <a16:creationId xmlns:a16="http://schemas.microsoft.com/office/drawing/2014/main" id="{63505A1F-AACE-014B-A79E-1302DCFF9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21562" y="4759814"/>
                  <a:ext cx="3840983" cy="2209801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9" name="Immagine 8">
                  <a:extLst>
                    <a:ext uri="{FF2B5EF4-FFF2-40B4-BE49-F238E27FC236}">
                      <a16:creationId xmlns:a16="http://schemas.microsoft.com/office/drawing/2014/main" id="{73C70949-05B7-554E-B41B-4268A37E8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26416" y="1255513"/>
                  <a:ext cx="2703239" cy="1980999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10" name="Immagine 9">
                  <a:extLst>
                    <a:ext uri="{FF2B5EF4-FFF2-40B4-BE49-F238E27FC236}">
                      <a16:creationId xmlns:a16="http://schemas.microsoft.com/office/drawing/2014/main" id="{7882BDD4-34CF-0E4E-AF8E-8FE933518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09509" y="1380772"/>
                  <a:ext cx="2621216" cy="1776281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11" name="Immagine 10">
                  <a:extLst>
                    <a:ext uri="{FF2B5EF4-FFF2-40B4-BE49-F238E27FC236}">
                      <a16:creationId xmlns:a16="http://schemas.microsoft.com/office/drawing/2014/main" id="{063C5937-D191-D845-A55E-2DDCC8E4D8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6760" y="4931378"/>
                  <a:ext cx="2163138" cy="1620265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12" name="Immagine 11">
                  <a:extLst>
                    <a:ext uri="{FF2B5EF4-FFF2-40B4-BE49-F238E27FC236}">
                      <a16:creationId xmlns:a16="http://schemas.microsoft.com/office/drawing/2014/main" id="{360D0608-9C1A-F442-B951-64265BC48A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17311" y="-277644"/>
                  <a:ext cx="2949534" cy="1775843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13" name="Immagine 12">
                  <a:extLst>
                    <a:ext uri="{FF2B5EF4-FFF2-40B4-BE49-F238E27FC236}">
                      <a16:creationId xmlns:a16="http://schemas.microsoft.com/office/drawing/2014/main" id="{7F6F497E-04AA-3B4B-9BD0-E607048E9A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95297" y="2828025"/>
                  <a:ext cx="2723949" cy="1812664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14" name="Immagine 13">
                  <a:extLst>
                    <a:ext uri="{FF2B5EF4-FFF2-40B4-BE49-F238E27FC236}">
                      <a16:creationId xmlns:a16="http://schemas.microsoft.com/office/drawing/2014/main" id="{D5C55CD7-989E-CA44-8DF0-87628E6B22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87265" y="3833361"/>
                  <a:ext cx="2146481" cy="1362483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15" name="Immagine 14">
                  <a:extLst>
                    <a:ext uri="{FF2B5EF4-FFF2-40B4-BE49-F238E27FC236}">
                      <a16:creationId xmlns:a16="http://schemas.microsoft.com/office/drawing/2014/main" id="{BF126BDA-27E3-0B47-927E-780DEE50E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25742" y="1255513"/>
                  <a:ext cx="1835150" cy="1758581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16" name="Immagine 15">
                  <a:extLst>
                    <a:ext uri="{FF2B5EF4-FFF2-40B4-BE49-F238E27FC236}">
                      <a16:creationId xmlns:a16="http://schemas.microsoft.com/office/drawing/2014/main" id="{DB1C03C9-C52F-ED49-BC68-C519BACBBE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41299" y="3168207"/>
                  <a:ext cx="2236466" cy="1488266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20" name="Immagine 19">
                  <a:extLst>
                    <a:ext uri="{FF2B5EF4-FFF2-40B4-BE49-F238E27FC236}">
                      <a16:creationId xmlns:a16="http://schemas.microsoft.com/office/drawing/2014/main" id="{28561BD2-4C79-6E4F-A8C9-AF5D4FD01A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13048" y="1910255"/>
                  <a:ext cx="3409395" cy="2111104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  <p:pic>
              <p:nvPicPr>
                <p:cNvPr id="21" name="Immagine 20">
                  <a:extLst>
                    <a:ext uri="{FF2B5EF4-FFF2-40B4-BE49-F238E27FC236}">
                      <a16:creationId xmlns:a16="http://schemas.microsoft.com/office/drawing/2014/main" id="{32EEBCFB-20DB-EB4D-A21C-C6A23A1251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95759" y="2904283"/>
                  <a:ext cx="3283220" cy="2176917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41000"/>
                    </a:schemeClr>
                  </a:solidFill>
                </a:ln>
              </p:spPr>
            </p:pic>
          </p:grpSp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958045BB-4D90-4544-A337-0F1D8CC06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79992" y="4778143"/>
                <a:ext cx="1953751" cy="1503473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41000"/>
                  </a:schemeClr>
                </a:solidFill>
              </a:ln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B07F0A0B-923E-964E-8DE4-14EBC0FC3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83635" y="2984422"/>
                <a:ext cx="1581128" cy="2110887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41000"/>
                  </a:schemeClr>
                </a:solidFill>
              </a:ln>
            </p:spPr>
          </p:pic>
        </p:grp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7EAC779E-8AD2-1249-84AD-8F063D66B358}"/>
                </a:ext>
              </a:extLst>
            </p:cNvPr>
            <p:cNvSpPr txBox="1"/>
            <p:nvPr/>
          </p:nvSpPr>
          <p:spPr>
            <a:xfrm>
              <a:off x="2148858" y="1882010"/>
              <a:ext cx="7806555" cy="2402185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  <a:alpha val="41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300000"/>
                </a:lnSpc>
              </a:pPr>
              <a:endParaRPr lang="it-IT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10403840" y="0"/>
            <a:ext cx="1788161" cy="2648608"/>
            <a:chOff x="10403840" y="0"/>
            <a:chExt cx="1788161" cy="2648608"/>
          </a:xfrm>
        </p:grpSpPr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972800" y="0"/>
              <a:ext cx="1219200" cy="1219200"/>
            </a:xfrm>
            <a:prstGeom prst="rect">
              <a:avLst/>
            </a:prstGeom>
          </p:spPr>
        </p:pic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403841" y="1447800"/>
              <a:ext cx="1788160" cy="1200808"/>
            </a:xfrm>
            <a:prstGeom prst="rect">
              <a:avLst/>
            </a:prstGeom>
          </p:spPr>
        </p:pic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0403840" y="939800"/>
              <a:ext cx="1788160" cy="50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73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8ECC6-E12A-3441-BEE0-57CB87D7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1" y="640016"/>
            <a:ext cx="6074004" cy="664882"/>
          </a:xfrm>
        </p:spPr>
        <p:txBody>
          <a:bodyPr/>
          <a:lstStyle/>
          <a:p>
            <a:r>
              <a:rPr lang="en-CA" dirty="0"/>
              <a:t>Research question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65E22-26E1-2B43-BAE7-CDDBC1549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98" y="1853345"/>
            <a:ext cx="5834517" cy="199294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/>
              <a:t>How do Syrians experience the interaction with their former and new food environment ?</a:t>
            </a:r>
            <a:endParaRPr lang="it-IT" sz="2400" dirty="0"/>
          </a:p>
          <a:p>
            <a:pPr algn="just">
              <a:lnSpc>
                <a:spcPct val="150000"/>
              </a:lnSpc>
            </a:pPr>
            <a:endParaRPr lang="it-IT" sz="2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4F4852-4485-534F-8321-0225DD47F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94" y="1192246"/>
            <a:ext cx="3859098" cy="5624288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10403840" y="0"/>
            <a:ext cx="1788161" cy="2648608"/>
            <a:chOff x="10403840" y="0"/>
            <a:chExt cx="1788161" cy="2648608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72800" y="0"/>
              <a:ext cx="1219200" cy="12192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3841" y="1447800"/>
              <a:ext cx="1788160" cy="1200808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3840" y="939800"/>
              <a:ext cx="1788160" cy="50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01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ECABA0-9B09-824A-A7D5-3621F3D6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3464585" cy="780996"/>
          </a:xfrm>
        </p:spPr>
        <p:txBody>
          <a:bodyPr/>
          <a:lstStyle/>
          <a:p>
            <a:r>
              <a:rPr lang="en-IE" dirty="0"/>
              <a:t>Meal format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4187191-E389-524E-B345-2984087C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1743045"/>
            <a:ext cx="3658151" cy="273362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A6B0822-3589-8A47-90A6-4AFC36294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712" y="1743045"/>
            <a:ext cx="4064487" cy="273362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9E13907-08CA-DC44-8E8B-3B76DECEED38}"/>
              </a:ext>
            </a:extLst>
          </p:cNvPr>
          <p:cNvSpPr/>
          <p:nvPr/>
        </p:nvSpPr>
        <p:spPr>
          <a:xfrm>
            <a:off x="646111" y="5074468"/>
            <a:ext cx="1064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‘For breakfast I had bread with cheese, this is a typical Dutch breakfast. Our breakfast is completely different. We have a big table with a lot of different food</a:t>
            </a:r>
            <a:r>
              <a:rPr lang="it-IT" i="1" dirty="0"/>
              <a:t> </a:t>
            </a:r>
            <a:r>
              <a:rPr lang="en-US" i="1" dirty="0"/>
              <a:t>’ </a:t>
            </a:r>
            <a:endParaRPr lang="it-IT" i="1" dirty="0"/>
          </a:p>
        </p:txBody>
      </p:sp>
      <p:grpSp>
        <p:nvGrpSpPr>
          <p:cNvPr id="6" name="Groep 5"/>
          <p:cNvGrpSpPr/>
          <p:nvPr/>
        </p:nvGrpSpPr>
        <p:grpSpPr>
          <a:xfrm>
            <a:off x="10403840" y="0"/>
            <a:ext cx="1788161" cy="2648608"/>
            <a:chOff x="10403840" y="0"/>
            <a:chExt cx="1788161" cy="2648608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72800" y="0"/>
              <a:ext cx="1219200" cy="121920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03841" y="1447800"/>
              <a:ext cx="1788160" cy="1200808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03840" y="939800"/>
              <a:ext cx="1788160" cy="50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0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5A9AE0-03E1-D740-A7D4-721416F6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31" y="217248"/>
            <a:ext cx="9404723" cy="852080"/>
          </a:xfrm>
        </p:spPr>
        <p:txBody>
          <a:bodyPr/>
          <a:lstStyle/>
          <a:p>
            <a:r>
              <a:rPr lang="en-CA" sz="4000" dirty="0"/>
              <a:t>Availability of traditional food </a:t>
            </a:r>
            <a:endParaRPr lang="it-IT" sz="4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B357CF3-C228-AC4D-B7C5-21ABE3D17FC6}"/>
              </a:ext>
            </a:extLst>
          </p:cNvPr>
          <p:cNvSpPr/>
          <p:nvPr/>
        </p:nvSpPr>
        <p:spPr>
          <a:xfrm>
            <a:off x="-24938" y="1639184"/>
            <a:ext cx="249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‘We used to go to </a:t>
            </a:r>
            <a:r>
              <a:rPr 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Germany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buy food.’</a:t>
            </a:r>
            <a:r>
              <a:rPr lang="en-US" sz="1400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t-IT" sz="1400" i="1" dirty="0"/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0BE91AB-8FC6-6F47-8382-3E240ACDB928}"/>
              </a:ext>
            </a:extLst>
          </p:cNvPr>
          <p:cNvCxnSpPr>
            <a:cxnSpLocks/>
          </p:cNvCxnSpPr>
          <p:nvPr/>
        </p:nvCxnSpPr>
        <p:spPr>
          <a:xfrm flipV="1">
            <a:off x="0" y="3796886"/>
            <a:ext cx="12192000" cy="17235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0CE8B242-6271-694C-9546-3AB88A78D2D6}"/>
              </a:ext>
            </a:extLst>
          </p:cNvPr>
          <p:cNvGrpSpPr/>
          <p:nvPr/>
        </p:nvGrpSpPr>
        <p:grpSpPr>
          <a:xfrm>
            <a:off x="6597145" y="3592413"/>
            <a:ext cx="514521" cy="2117693"/>
            <a:chOff x="6888947" y="3555755"/>
            <a:chExt cx="514521" cy="2117693"/>
          </a:xfrm>
        </p:grpSpPr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7BBF09F5-AC8D-014F-A80D-C9CBAAF6CD99}"/>
                </a:ext>
              </a:extLst>
            </p:cNvPr>
            <p:cNvGrpSpPr/>
            <p:nvPr/>
          </p:nvGrpSpPr>
          <p:grpSpPr>
            <a:xfrm>
              <a:off x="6888947" y="3555755"/>
              <a:ext cx="514521" cy="482261"/>
              <a:chOff x="1992740" y="3449526"/>
              <a:chExt cx="514521" cy="482261"/>
            </a:xfrm>
          </p:grpSpPr>
          <p:sp>
            <p:nvSpPr>
              <p:cNvPr id="32" name="Ovale 31">
                <a:extLst>
                  <a:ext uri="{FF2B5EF4-FFF2-40B4-BE49-F238E27FC236}">
                    <a16:creationId xmlns:a16="http://schemas.microsoft.com/office/drawing/2014/main" id="{B8365238-CAC3-CF41-98CF-35B9890E0ECB}"/>
                  </a:ext>
                </a:extLst>
              </p:cNvPr>
              <p:cNvSpPr/>
              <p:nvPr/>
            </p:nvSpPr>
            <p:spPr>
              <a:xfrm flipH="1" flipV="1">
                <a:off x="2176192" y="3628531"/>
                <a:ext cx="159357" cy="15872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3" name="Ovale 32">
                <a:extLst>
                  <a:ext uri="{FF2B5EF4-FFF2-40B4-BE49-F238E27FC236}">
                    <a16:creationId xmlns:a16="http://schemas.microsoft.com/office/drawing/2014/main" id="{C159749A-4D3B-8542-95FF-7C60C7B83830}"/>
                  </a:ext>
                </a:extLst>
              </p:cNvPr>
              <p:cNvSpPr/>
              <p:nvPr/>
            </p:nvSpPr>
            <p:spPr>
              <a:xfrm>
                <a:off x="2080868" y="3555437"/>
                <a:ext cx="336194" cy="30491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e 33">
                <a:extLst>
                  <a:ext uri="{FF2B5EF4-FFF2-40B4-BE49-F238E27FC236}">
                    <a16:creationId xmlns:a16="http://schemas.microsoft.com/office/drawing/2014/main" id="{13CA42AD-CA83-D944-B81E-70F504EBAAA3}"/>
                  </a:ext>
                </a:extLst>
              </p:cNvPr>
              <p:cNvSpPr/>
              <p:nvPr/>
            </p:nvSpPr>
            <p:spPr>
              <a:xfrm>
                <a:off x="1992740" y="3449526"/>
                <a:ext cx="514521" cy="482261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38" name="Connettore 1 37">
              <a:extLst>
                <a:ext uri="{FF2B5EF4-FFF2-40B4-BE49-F238E27FC236}">
                  <a16:creationId xmlns:a16="http://schemas.microsoft.com/office/drawing/2014/main" id="{55A06484-BD33-A541-8F1C-72A6D4B0E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5172" y="3836036"/>
              <a:ext cx="0" cy="18374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13A800EE-DDCE-1F40-8945-BCB9F289F281}"/>
              </a:ext>
            </a:extLst>
          </p:cNvPr>
          <p:cNvGrpSpPr/>
          <p:nvPr/>
        </p:nvGrpSpPr>
        <p:grpSpPr>
          <a:xfrm>
            <a:off x="3399374" y="2529632"/>
            <a:ext cx="514521" cy="1525620"/>
            <a:chOff x="3399374" y="2529632"/>
            <a:chExt cx="514521" cy="1525620"/>
          </a:xfrm>
        </p:grpSpPr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6654066D-6E66-7445-9AE0-C8422C8F5DBD}"/>
                </a:ext>
              </a:extLst>
            </p:cNvPr>
            <p:cNvGrpSpPr/>
            <p:nvPr/>
          </p:nvGrpSpPr>
          <p:grpSpPr>
            <a:xfrm>
              <a:off x="3399374" y="3572991"/>
              <a:ext cx="514521" cy="482261"/>
              <a:chOff x="1851848" y="3466762"/>
              <a:chExt cx="514521" cy="482261"/>
            </a:xfrm>
          </p:grpSpPr>
          <p:sp>
            <p:nvSpPr>
              <p:cNvPr id="10" name="Ovale 9">
                <a:extLst>
                  <a:ext uri="{FF2B5EF4-FFF2-40B4-BE49-F238E27FC236}">
                    <a16:creationId xmlns:a16="http://schemas.microsoft.com/office/drawing/2014/main" id="{03A1451F-6253-DE44-9DF5-583A7798455A}"/>
                  </a:ext>
                </a:extLst>
              </p:cNvPr>
              <p:cNvSpPr/>
              <p:nvPr/>
            </p:nvSpPr>
            <p:spPr>
              <a:xfrm>
                <a:off x="2037066" y="3642226"/>
                <a:ext cx="169124" cy="175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287CF8C-EBD2-724A-A8F3-B66D31D90C2F}"/>
                  </a:ext>
                </a:extLst>
              </p:cNvPr>
              <p:cNvSpPr/>
              <p:nvPr/>
            </p:nvSpPr>
            <p:spPr>
              <a:xfrm>
                <a:off x="1941011" y="3577353"/>
                <a:ext cx="336194" cy="30491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C1A01FC0-2F4C-144C-8CBE-ACD2CC4FF6E0}"/>
                  </a:ext>
                </a:extLst>
              </p:cNvPr>
              <p:cNvSpPr/>
              <p:nvPr/>
            </p:nvSpPr>
            <p:spPr>
              <a:xfrm>
                <a:off x="1851848" y="3466762"/>
                <a:ext cx="514521" cy="482261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36" name="Connettore 1 35">
              <a:extLst>
                <a:ext uri="{FF2B5EF4-FFF2-40B4-BE49-F238E27FC236}">
                  <a16:creationId xmlns:a16="http://schemas.microsoft.com/office/drawing/2014/main" id="{A6C3F8EC-4B0D-BF4A-9C35-EDF35AE91B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9154" y="2529632"/>
              <a:ext cx="0" cy="1354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Immagine 41">
            <a:extLst>
              <a:ext uri="{FF2B5EF4-FFF2-40B4-BE49-F238E27FC236}">
                <a16:creationId xmlns:a16="http://schemas.microsoft.com/office/drawing/2014/main" id="{EFC69891-649A-8545-801D-6B376D1F2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457" y="1360504"/>
            <a:ext cx="2401393" cy="14588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98B8E4A-B44F-9142-911C-427B6C390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974" y="4935011"/>
            <a:ext cx="2144986" cy="160666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9E9D69F-0F10-A449-BB0C-4CA7102C7D5A}"/>
              </a:ext>
            </a:extLst>
          </p:cNvPr>
          <p:cNvSpPr/>
          <p:nvPr/>
        </p:nvSpPr>
        <p:spPr>
          <a:xfrm>
            <a:off x="2978273" y="5099754"/>
            <a:ext cx="2934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‘Turkeys and Syrian </a:t>
            </a:r>
            <a:r>
              <a:rPr 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shops are everywhere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.’</a:t>
            </a:r>
            <a:r>
              <a:rPr lang="en-US" sz="1400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t-IT" sz="14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BBF504-837A-A344-B709-2DADD5156183}"/>
              </a:ext>
            </a:extLst>
          </p:cNvPr>
          <p:cNvSpPr/>
          <p:nvPr/>
        </p:nvSpPr>
        <p:spPr>
          <a:xfrm>
            <a:off x="6509604" y="1588789"/>
            <a:ext cx="2310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buy  Syrian cheese from </a:t>
            </a:r>
            <a:r>
              <a:rPr 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Dutch farmers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endParaRPr lang="it-IT" sz="140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815D0D6-8388-2841-8E52-A91B9A9B22E1}"/>
              </a:ext>
            </a:extLst>
          </p:cNvPr>
          <p:cNvGrpSpPr/>
          <p:nvPr/>
        </p:nvGrpSpPr>
        <p:grpSpPr>
          <a:xfrm>
            <a:off x="8985503" y="1458834"/>
            <a:ext cx="1363747" cy="2521245"/>
            <a:chOff x="10443276" y="1529180"/>
            <a:chExt cx="1363747" cy="2521245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B7F8E753-9DC9-CE43-B24F-1F79F5BB681A}"/>
                </a:ext>
              </a:extLst>
            </p:cNvPr>
            <p:cNvGrpSpPr/>
            <p:nvPr/>
          </p:nvGrpSpPr>
          <p:grpSpPr>
            <a:xfrm>
              <a:off x="10867890" y="3568164"/>
              <a:ext cx="514521" cy="482261"/>
              <a:chOff x="1094883" y="3449527"/>
              <a:chExt cx="514521" cy="482261"/>
            </a:xfrm>
          </p:grpSpPr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A800060B-EF98-1F4D-BA51-E297D393DAC0}"/>
                  </a:ext>
                </a:extLst>
              </p:cNvPr>
              <p:cNvSpPr/>
              <p:nvPr/>
            </p:nvSpPr>
            <p:spPr>
              <a:xfrm>
                <a:off x="1267582" y="3603078"/>
                <a:ext cx="169124" cy="17516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Ovale 28">
                <a:extLst>
                  <a:ext uri="{FF2B5EF4-FFF2-40B4-BE49-F238E27FC236}">
                    <a16:creationId xmlns:a16="http://schemas.microsoft.com/office/drawing/2014/main" id="{8B3920B0-1D76-5B4E-BF35-F74F33CB64B6}"/>
                  </a:ext>
                </a:extLst>
              </p:cNvPr>
              <p:cNvSpPr/>
              <p:nvPr/>
            </p:nvSpPr>
            <p:spPr>
              <a:xfrm>
                <a:off x="1184047" y="3538203"/>
                <a:ext cx="336194" cy="30491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D7C51EA5-7603-AE4E-90F3-7A5388497ABC}"/>
                  </a:ext>
                </a:extLst>
              </p:cNvPr>
              <p:cNvSpPr/>
              <p:nvPr/>
            </p:nvSpPr>
            <p:spPr>
              <a:xfrm>
                <a:off x="1094883" y="3449527"/>
                <a:ext cx="514521" cy="482261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37" name="Connettore 1 36">
              <a:extLst>
                <a:ext uri="{FF2B5EF4-FFF2-40B4-BE49-F238E27FC236}">
                  <a16:creationId xmlns:a16="http://schemas.microsoft.com/office/drawing/2014/main" id="{C4F7A3D2-2D15-6D42-8642-B20DFA0C87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7464" y="1971882"/>
              <a:ext cx="0" cy="18374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CDACD9CD-670E-3F45-963B-9FEC2971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43276" y="1529180"/>
              <a:ext cx="1363747" cy="1203977"/>
            </a:xfrm>
            <a:prstGeom prst="rect">
              <a:avLst/>
            </a:prstGeom>
          </p:spPr>
        </p:pic>
      </p:grpSp>
      <p:grpSp>
        <p:nvGrpSpPr>
          <p:cNvPr id="35" name="Groep 34"/>
          <p:cNvGrpSpPr/>
          <p:nvPr/>
        </p:nvGrpSpPr>
        <p:grpSpPr>
          <a:xfrm>
            <a:off x="10403840" y="0"/>
            <a:ext cx="1788161" cy="2648608"/>
            <a:chOff x="10403840" y="0"/>
            <a:chExt cx="1788161" cy="2648608"/>
          </a:xfrm>
        </p:grpSpPr>
        <p:pic>
          <p:nvPicPr>
            <p:cNvPr id="39" name="Afbeelding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72800" y="0"/>
              <a:ext cx="1219200" cy="1219200"/>
            </a:xfrm>
            <a:prstGeom prst="rect">
              <a:avLst/>
            </a:prstGeom>
          </p:spPr>
        </p:pic>
        <p:pic>
          <p:nvPicPr>
            <p:cNvPr id="40" name="Afbeelding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03841" y="1447800"/>
              <a:ext cx="1788160" cy="1200808"/>
            </a:xfrm>
            <a:prstGeom prst="rect">
              <a:avLst/>
            </a:prstGeom>
          </p:spPr>
        </p:pic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03840" y="939800"/>
              <a:ext cx="1788160" cy="50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1F357-098F-9643-9BD7-D83B2663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89" y="327891"/>
            <a:ext cx="7390057" cy="859888"/>
          </a:xfrm>
        </p:spPr>
        <p:txBody>
          <a:bodyPr/>
          <a:lstStyle/>
          <a:p>
            <a:r>
              <a:rPr lang="en-IE" sz="3600" dirty="0"/>
              <a:t>Preparation of traditional food </a:t>
            </a:r>
            <a:endParaRPr lang="en-IE" sz="4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6C42D9E-8ED7-CD49-89F2-87DF4E4DB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293" y="3149363"/>
            <a:ext cx="4613185" cy="2313869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DE53A858-4075-9144-8940-F06660845E7C}"/>
              </a:ext>
            </a:extLst>
          </p:cNvPr>
          <p:cNvGrpSpPr/>
          <p:nvPr/>
        </p:nvGrpSpPr>
        <p:grpSpPr>
          <a:xfrm>
            <a:off x="524016" y="3149363"/>
            <a:ext cx="4676518" cy="2313869"/>
            <a:chOff x="325415" y="1312606"/>
            <a:chExt cx="3645680" cy="1598785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A6BA041D-3BCA-FD41-8AE9-CE836F192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415" y="1312607"/>
              <a:ext cx="1803832" cy="1598784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0346CE1-4772-D246-A29D-7AE009D52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9247" y="1312606"/>
              <a:ext cx="1841848" cy="15987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7576374-1338-0A4E-B267-4FE701A7E434}"/>
              </a:ext>
            </a:extLst>
          </p:cNvPr>
          <p:cNvSpPr txBox="1"/>
          <p:nvPr/>
        </p:nvSpPr>
        <p:spPr>
          <a:xfrm>
            <a:off x="5792881" y="3983131"/>
            <a:ext cx="99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VS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6CD56C0-38D5-3C4B-BE46-994E95B770A6}"/>
              </a:ext>
            </a:extLst>
          </p:cNvPr>
          <p:cNvSpPr/>
          <p:nvPr/>
        </p:nvSpPr>
        <p:spPr>
          <a:xfrm>
            <a:off x="7076293" y="5850354"/>
            <a:ext cx="4537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it-IT" sz="1400" i="1" dirty="0"/>
              <a:t> </a:t>
            </a: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 are smells and flavours that you cannot forget.’</a:t>
            </a:r>
            <a:r>
              <a:rPr lang="it-IT" sz="1400" i="1" dirty="0"/>
              <a:t>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6B6141B-9768-A84B-A697-AA5CADDF2C58}"/>
              </a:ext>
            </a:extLst>
          </p:cNvPr>
          <p:cNvSpPr/>
          <p:nvPr/>
        </p:nvSpPr>
        <p:spPr>
          <a:xfrm>
            <a:off x="471069" y="5893080"/>
            <a:ext cx="4982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’Technology makes cooking very hard.’ </a:t>
            </a:r>
            <a:endParaRPr lang="it-IT" sz="1400" i="1" dirty="0"/>
          </a:p>
        </p:txBody>
      </p:sp>
      <p:grpSp>
        <p:nvGrpSpPr>
          <p:cNvPr id="12" name="Groep 11"/>
          <p:cNvGrpSpPr/>
          <p:nvPr/>
        </p:nvGrpSpPr>
        <p:grpSpPr>
          <a:xfrm>
            <a:off x="10414577" y="0"/>
            <a:ext cx="1788161" cy="2648608"/>
            <a:chOff x="10403840" y="0"/>
            <a:chExt cx="1788161" cy="2648608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72800" y="0"/>
              <a:ext cx="1219200" cy="1219200"/>
            </a:xfrm>
            <a:prstGeom prst="rect">
              <a:avLst/>
            </a:prstGeom>
          </p:spPr>
        </p:pic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03841" y="1447800"/>
              <a:ext cx="1788160" cy="1200808"/>
            </a:xfrm>
            <a:prstGeom prst="rect">
              <a:avLst/>
            </a:prstGeom>
          </p:spPr>
        </p:pic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03840" y="939800"/>
              <a:ext cx="1788160" cy="50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3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0F2FF-12DE-2841-B10C-89E107B2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40" y="248059"/>
            <a:ext cx="3634059" cy="1074525"/>
          </a:xfrm>
        </p:spPr>
        <p:txBody>
          <a:bodyPr/>
          <a:lstStyle/>
          <a:p>
            <a:r>
              <a:rPr lang="en-IE" sz="4000" dirty="0"/>
              <a:t>Conclusion</a:t>
            </a:r>
            <a:r>
              <a:rPr lang="en-IE" dirty="0"/>
              <a:t> </a:t>
            </a: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BFE794A4-69CD-8543-8A68-498736901349}"/>
              </a:ext>
            </a:extLst>
          </p:cNvPr>
          <p:cNvGrpSpPr/>
          <p:nvPr/>
        </p:nvGrpSpPr>
        <p:grpSpPr>
          <a:xfrm>
            <a:off x="1213288" y="1322584"/>
            <a:ext cx="8665275" cy="5133191"/>
            <a:chOff x="1916350" y="1527243"/>
            <a:chExt cx="7443821" cy="4523361"/>
          </a:xfrm>
        </p:grpSpPr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AFFEEEB2-4BF1-9247-ADD9-3BBCB7B928C0}"/>
                </a:ext>
              </a:extLst>
            </p:cNvPr>
            <p:cNvGrpSpPr/>
            <p:nvPr/>
          </p:nvGrpSpPr>
          <p:grpSpPr>
            <a:xfrm>
              <a:off x="1916350" y="1527243"/>
              <a:ext cx="7443821" cy="4523361"/>
              <a:chOff x="2023354" y="1527243"/>
              <a:chExt cx="7443821" cy="4523361"/>
            </a:xfrm>
          </p:grpSpPr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2B260920-5B64-2247-AC85-108356D3B5AE}"/>
                  </a:ext>
                </a:extLst>
              </p:cNvPr>
              <p:cNvGrpSpPr/>
              <p:nvPr/>
            </p:nvGrpSpPr>
            <p:grpSpPr>
              <a:xfrm>
                <a:off x="2023354" y="1527243"/>
                <a:ext cx="7443821" cy="4523361"/>
                <a:chOff x="2169268" y="1600958"/>
                <a:chExt cx="7443821" cy="4523361"/>
              </a:xfrm>
            </p:grpSpPr>
            <p:grpSp>
              <p:nvGrpSpPr>
                <p:cNvPr id="26" name="Gruppo 25">
                  <a:extLst>
                    <a:ext uri="{FF2B5EF4-FFF2-40B4-BE49-F238E27FC236}">
                      <a16:creationId xmlns:a16="http://schemas.microsoft.com/office/drawing/2014/main" id="{8D2FD5DF-6633-194C-AD50-7F1A1295CB98}"/>
                    </a:ext>
                  </a:extLst>
                </p:cNvPr>
                <p:cNvGrpSpPr/>
                <p:nvPr/>
              </p:nvGrpSpPr>
              <p:grpSpPr>
                <a:xfrm>
                  <a:off x="2685013" y="2091446"/>
                  <a:ext cx="6426893" cy="3545326"/>
                  <a:chOff x="2685013" y="2091446"/>
                  <a:chExt cx="6426893" cy="3545326"/>
                </a:xfrm>
              </p:grpSpPr>
              <p:sp>
                <p:nvSpPr>
                  <p:cNvPr id="22" name="Rettangolo arrotondato 21">
                    <a:extLst>
                      <a:ext uri="{FF2B5EF4-FFF2-40B4-BE49-F238E27FC236}">
                        <a16:creationId xmlns:a16="http://schemas.microsoft.com/office/drawing/2014/main" id="{21A2F791-7F84-E44B-A583-E843EEE23E69}"/>
                      </a:ext>
                    </a:extLst>
                  </p:cNvPr>
                  <p:cNvSpPr/>
                  <p:nvPr/>
                </p:nvSpPr>
                <p:spPr>
                  <a:xfrm>
                    <a:off x="2685013" y="2091447"/>
                    <a:ext cx="2801387" cy="201086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3" name="Rettangolo arrotondato 22">
                    <a:extLst>
                      <a:ext uri="{FF2B5EF4-FFF2-40B4-BE49-F238E27FC236}">
                        <a16:creationId xmlns:a16="http://schemas.microsoft.com/office/drawing/2014/main" id="{CB127A5C-9DFF-E947-9922-B33A5C436CC6}"/>
                      </a:ext>
                    </a:extLst>
                  </p:cNvPr>
                  <p:cNvSpPr/>
                  <p:nvPr/>
                </p:nvSpPr>
                <p:spPr>
                  <a:xfrm>
                    <a:off x="2685013" y="3411168"/>
                    <a:ext cx="2801385" cy="2225604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4" name="Rettangolo arrotondato 23">
                    <a:extLst>
                      <a:ext uri="{FF2B5EF4-FFF2-40B4-BE49-F238E27FC236}">
                        <a16:creationId xmlns:a16="http://schemas.microsoft.com/office/drawing/2014/main" id="{0A6BDB76-EBA6-3E4F-82ED-8152ED4BF802}"/>
                      </a:ext>
                    </a:extLst>
                  </p:cNvPr>
                  <p:cNvSpPr/>
                  <p:nvPr/>
                </p:nvSpPr>
                <p:spPr>
                  <a:xfrm>
                    <a:off x="6825906" y="2091446"/>
                    <a:ext cx="2286000" cy="1772663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" name="Rettangolo arrotondato 24">
                    <a:extLst>
                      <a:ext uri="{FF2B5EF4-FFF2-40B4-BE49-F238E27FC236}">
                        <a16:creationId xmlns:a16="http://schemas.microsoft.com/office/drawing/2014/main" id="{E5099076-0D72-0B4E-936C-9CD534706F4D}"/>
                      </a:ext>
                    </a:extLst>
                  </p:cNvPr>
                  <p:cNvSpPr/>
                  <p:nvPr/>
                </p:nvSpPr>
                <p:spPr>
                  <a:xfrm>
                    <a:off x="6585626" y="3215975"/>
                    <a:ext cx="2526280" cy="2420797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grpSp>
                <p:nvGrpSpPr>
                  <p:cNvPr id="20" name="Gruppo 19">
                    <a:extLst>
                      <a:ext uri="{FF2B5EF4-FFF2-40B4-BE49-F238E27FC236}">
                        <a16:creationId xmlns:a16="http://schemas.microsoft.com/office/drawing/2014/main" id="{383A72DF-142E-5746-8390-DC2B3F2CF4AD}"/>
                      </a:ext>
                    </a:extLst>
                  </p:cNvPr>
                  <p:cNvGrpSpPr/>
                  <p:nvPr/>
                </p:nvGrpSpPr>
                <p:grpSpPr>
                  <a:xfrm>
                    <a:off x="4733217" y="2091446"/>
                    <a:ext cx="2330485" cy="3545326"/>
                    <a:chOff x="4782364" y="1981099"/>
                    <a:chExt cx="2391770" cy="3509758"/>
                  </a:xfrm>
                  <a:solidFill>
                    <a:schemeClr val="tx1"/>
                  </a:solidFill>
                </p:grpSpPr>
                <p:pic>
                  <p:nvPicPr>
                    <p:cNvPr id="11" name="Immagine 10">
                      <a:extLst>
                        <a:ext uri="{FF2B5EF4-FFF2-40B4-BE49-F238E27FC236}">
                          <a16:creationId xmlns:a16="http://schemas.microsoft.com/office/drawing/2014/main" id="{A5B45988-AD03-9249-8ADA-96C27CBC072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4782364" y="3735978"/>
                      <a:ext cx="2341667" cy="1754879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8" name="Rettangolo 17">
                      <a:extLst>
                        <a:ext uri="{FF2B5EF4-FFF2-40B4-BE49-F238E27FC236}">
                          <a16:creationId xmlns:a16="http://schemas.microsoft.com/office/drawing/2014/main" id="{D88C394D-5D13-C246-8805-9D692B1FB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81702" y="1981099"/>
                      <a:ext cx="1992432" cy="1754879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</p:grpSp>
            <p:sp>
              <p:nvSpPr>
                <p:cNvPr id="29" name="Rettangolo arrotondato 28">
                  <a:extLst>
                    <a:ext uri="{FF2B5EF4-FFF2-40B4-BE49-F238E27FC236}">
                      <a16:creationId xmlns:a16="http://schemas.microsoft.com/office/drawing/2014/main" id="{8A2209AB-4352-6044-8D88-CA9A321B7EBE}"/>
                    </a:ext>
                  </a:extLst>
                </p:cNvPr>
                <p:cNvSpPr/>
                <p:nvPr/>
              </p:nvSpPr>
              <p:spPr>
                <a:xfrm>
                  <a:off x="2169268" y="1600958"/>
                  <a:ext cx="7443821" cy="4523361"/>
                </a:xfrm>
                <a:prstGeom prst="roundRect">
                  <a:avLst/>
                </a:prstGeom>
                <a:solidFill>
                  <a:schemeClr val="tx1">
                    <a:lumMod val="50000"/>
                    <a:alpha val="1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grpSp>
            <p:nvGrpSpPr>
              <p:cNvPr id="37" name="Gruppo 36">
                <a:extLst>
                  <a:ext uri="{FF2B5EF4-FFF2-40B4-BE49-F238E27FC236}">
                    <a16:creationId xmlns:a16="http://schemas.microsoft.com/office/drawing/2014/main" id="{DF159543-52D1-A84D-B523-55DF14DA974C}"/>
                  </a:ext>
                </a:extLst>
              </p:cNvPr>
              <p:cNvGrpSpPr/>
              <p:nvPr/>
            </p:nvGrpSpPr>
            <p:grpSpPr>
              <a:xfrm>
                <a:off x="6023060" y="3007838"/>
                <a:ext cx="2787943" cy="1101162"/>
                <a:chOff x="6023060" y="3007838"/>
                <a:chExt cx="2787943" cy="1101162"/>
              </a:xfrm>
            </p:grpSpPr>
            <p:sp>
              <p:nvSpPr>
                <p:cNvPr id="28" name="Pentagono 27">
                  <a:extLst>
                    <a:ext uri="{FF2B5EF4-FFF2-40B4-BE49-F238E27FC236}">
                      <a16:creationId xmlns:a16="http://schemas.microsoft.com/office/drawing/2014/main" id="{1905B65A-4C62-BF42-8B15-1AD131CB687F}"/>
                    </a:ext>
                  </a:extLst>
                </p:cNvPr>
                <p:cNvSpPr/>
                <p:nvPr/>
              </p:nvSpPr>
              <p:spPr>
                <a:xfrm>
                  <a:off x="6439710" y="3007838"/>
                  <a:ext cx="1650917" cy="340468"/>
                </a:xfrm>
                <a:prstGeom prst="homePlate">
                  <a:avLst/>
                </a:prstGeom>
                <a:solidFill>
                  <a:srgbClr val="008F00">
                    <a:alpha val="59000"/>
                  </a:srgbClr>
                </a:solidFill>
                <a:ln>
                  <a:noFill/>
                </a:ln>
                <a:scene3d>
                  <a:camera prst="perspectiveFron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sz="1000" dirty="0"/>
                    <a:t>Drivers of preservation </a:t>
                  </a:r>
                </a:p>
              </p:txBody>
            </p:sp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CAB174CD-B945-0E4D-9F6E-810B591B8689}"/>
                    </a:ext>
                  </a:extLst>
                </p:cNvPr>
                <p:cNvSpPr/>
                <p:nvPr/>
              </p:nvSpPr>
              <p:spPr>
                <a:xfrm>
                  <a:off x="6023060" y="3484711"/>
                  <a:ext cx="2787943" cy="3738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Availability of traditional food </a:t>
                  </a:r>
                </a:p>
              </p:txBody>
            </p:sp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F8F4935E-C035-9842-9427-0813093C9443}"/>
                    </a:ext>
                  </a:extLst>
                </p:cNvPr>
                <p:cNvSpPr/>
                <p:nvPr/>
              </p:nvSpPr>
              <p:spPr>
                <a:xfrm>
                  <a:off x="6258067" y="3801223"/>
                  <a:ext cx="250581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Memories &amp; Heritage food </a:t>
                  </a:r>
                  <a:endParaRPr lang="it-IT" sz="140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D014B646-CB48-7B48-98A0-94D83C30CC18}"/>
                </a:ext>
              </a:extLst>
            </p:cNvPr>
            <p:cNvGrpSpPr/>
            <p:nvPr/>
          </p:nvGrpSpPr>
          <p:grpSpPr>
            <a:xfrm>
              <a:off x="2736240" y="2999989"/>
              <a:ext cx="2670036" cy="1127869"/>
              <a:chOff x="3023711" y="2829001"/>
              <a:chExt cx="2670036" cy="1127869"/>
            </a:xfrm>
          </p:grpSpPr>
          <p:sp>
            <p:nvSpPr>
              <p:cNvPr id="42" name="Pentagono 41">
                <a:extLst>
                  <a:ext uri="{FF2B5EF4-FFF2-40B4-BE49-F238E27FC236}">
                    <a16:creationId xmlns:a16="http://schemas.microsoft.com/office/drawing/2014/main" id="{58D6B6B9-12E0-E546-9755-8F29B9EF885B}"/>
                  </a:ext>
                </a:extLst>
              </p:cNvPr>
              <p:cNvSpPr/>
              <p:nvPr/>
            </p:nvSpPr>
            <p:spPr>
              <a:xfrm>
                <a:off x="3691487" y="2829001"/>
                <a:ext cx="1484179" cy="340468"/>
              </a:xfrm>
              <a:prstGeom prst="homePlate">
                <a:avLst/>
              </a:prstGeom>
              <a:solidFill>
                <a:schemeClr val="accent1">
                  <a:alpha val="52000"/>
                </a:schemeClr>
              </a:solidFill>
              <a:ln>
                <a:noFill/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1000" dirty="0"/>
                  <a:t>Drivers of change </a:t>
                </a:r>
              </a:p>
            </p:txBody>
          </p:sp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3BC9F1A5-1877-A744-89FE-6FE1C453C974}"/>
                  </a:ext>
                </a:extLst>
              </p:cNvPr>
              <p:cNvSpPr/>
              <p:nvPr/>
            </p:nvSpPr>
            <p:spPr>
              <a:xfrm>
                <a:off x="3829163" y="3378912"/>
                <a:ext cx="13821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  <a:t>Lack of time</a:t>
                </a:r>
                <a:endParaRPr lang="it-IT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44BCA4A8-C5D0-CC4F-8335-79B2C87670B1}"/>
                  </a:ext>
                </a:extLst>
              </p:cNvPr>
              <p:cNvSpPr/>
              <p:nvPr/>
            </p:nvSpPr>
            <p:spPr>
              <a:xfrm>
                <a:off x="3023711" y="3582985"/>
                <a:ext cx="2670036" cy="37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  <a:t>New ways of cooking </a:t>
                </a:r>
              </a:p>
            </p:txBody>
          </p:sp>
        </p:grpSp>
      </p:grpSp>
      <p:grpSp>
        <p:nvGrpSpPr>
          <p:cNvPr id="27" name="Groep 26"/>
          <p:cNvGrpSpPr/>
          <p:nvPr/>
        </p:nvGrpSpPr>
        <p:grpSpPr>
          <a:xfrm>
            <a:off x="10403840" y="0"/>
            <a:ext cx="1788161" cy="2648608"/>
            <a:chOff x="10403840" y="0"/>
            <a:chExt cx="1788161" cy="2648608"/>
          </a:xfrm>
        </p:grpSpPr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72800" y="0"/>
              <a:ext cx="1219200" cy="1219200"/>
            </a:xfrm>
            <a:prstGeom prst="rect">
              <a:avLst/>
            </a:prstGeom>
          </p:spPr>
        </p:pic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3841" y="1447800"/>
              <a:ext cx="1788160" cy="1200808"/>
            </a:xfrm>
            <a:prstGeom prst="rect">
              <a:avLst/>
            </a:prstGeom>
          </p:spPr>
        </p:pic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03840" y="939800"/>
              <a:ext cx="1788160" cy="50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0545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Ione</Template>
  <TotalTime>12491</TotalTime>
  <Words>213</Words>
  <Application>Microsoft Office PowerPoint</Application>
  <PresentationFormat>Breedbeeld</PresentationFormat>
  <Paragraphs>48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Ione</vt:lpstr>
      <vt:lpstr>Food experiences of Syrian immigrants in the Netherlands </vt:lpstr>
      <vt:lpstr>PowerPoint-presentatie</vt:lpstr>
      <vt:lpstr>Ten fastest growing population groups in the NL with migrant background </vt:lpstr>
      <vt:lpstr>Dietary acculturation </vt:lpstr>
      <vt:lpstr>Research question </vt:lpstr>
      <vt:lpstr>Meal format </vt:lpstr>
      <vt:lpstr>Availability of traditional food </vt:lpstr>
      <vt:lpstr>Preparation of traditional food </vt:lpstr>
      <vt:lpstr>Conclusion </vt:lpstr>
      <vt:lpstr>Further researches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experiences of Syrian immigrants in the Netherlands </dc:title>
  <dc:creator>Segreto, Claudia</dc:creator>
  <cp:lastModifiedBy>Ekkel, Dinand</cp:lastModifiedBy>
  <cp:revision>90</cp:revision>
  <dcterms:created xsi:type="dcterms:W3CDTF">2018-09-26T15:41:06Z</dcterms:created>
  <dcterms:modified xsi:type="dcterms:W3CDTF">2018-11-07T12:57:45Z</dcterms:modified>
</cp:coreProperties>
</file>